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3" r:id="rId2"/>
    <p:sldId id="256" r:id="rId3"/>
    <p:sldId id="265" r:id="rId4"/>
    <p:sldId id="270" r:id="rId5"/>
    <p:sldId id="263" r:id="rId6"/>
    <p:sldId id="272" r:id="rId7"/>
    <p:sldId id="274"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712" autoAdjust="0"/>
  </p:normalViewPr>
  <p:slideViewPr>
    <p:cSldViewPr snapToGrid="0">
      <p:cViewPr varScale="1">
        <p:scale>
          <a:sx n="71" d="100"/>
          <a:sy n="71" d="100"/>
        </p:scale>
        <p:origin x="9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4E0409-D963-4F80-B70E-78E9EF4DDC22}" type="datetimeFigureOut">
              <a:rPr lang="it-IT" smtClean="0"/>
              <a:t>20/06/2016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767308-B977-4BC1-B9BA-D23D131AFAEC}" type="slidenum">
              <a:rPr lang="it-IT" smtClean="0"/>
              <a:t>‹N›</a:t>
            </a:fld>
            <a:endParaRPr lang="it-IT"/>
          </a:p>
        </p:txBody>
      </p:sp>
    </p:spTree>
    <p:extLst>
      <p:ext uri="{BB962C8B-B14F-4D97-AF65-F5344CB8AC3E}">
        <p14:creationId xmlns:p14="http://schemas.microsoft.com/office/powerpoint/2010/main" val="1694935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D634E04-5201-4FBD-95FD-71866A078081}" type="datetime1">
              <a:rPr lang="it-IT" smtClean="0"/>
              <a:t>20/06/2016</a:t>
            </a:fld>
            <a:endParaRPr lang="it-IT"/>
          </a:p>
        </p:txBody>
      </p:sp>
      <p:sp>
        <p:nvSpPr>
          <p:cNvPr id="5" name="Segnaposto piè di pagina 4"/>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6" name="Segnaposto numero diapositiva 5"/>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186025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A5F30E5-1EC7-4F70-AEE1-FD49EABDA002}" type="datetime1">
              <a:rPr lang="it-IT" smtClean="0"/>
              <a:t>20/06/2016</a:t>
            </a:fld>
            <a:endParaRPr lang="it-IT"/>
          </a:p>
        </p:txBody>
      </p:sp>
      <p:sp>
        <p:nvSpPr>
          <p:cNvPr id="5" name="Segnaposto piè di pagina 4"/>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6" name="Segnaposto numero diapositiva 5"/>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1710725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8290304-29C0-4150-AE40-311C1AFF8E33}" type="datetime1">
              <a:rPr lang="it-IT" smtClean="0"/>
              <a:t>20/06/2016</a:t>
            </a:fld>
            <a:endParaRPr lang="it-IT"/>
          </a:p>
        </p:txBody>
      </p:sp>
      <p:sp>
        <p:nvSpPr>
          <p:cNvPr id="5" name="Segnaposto piè di pagina 4"/>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6" name="Segnaposto numero diapositiva 5"/>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420365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9999266-DDCE-4FF9-AE67-B0FF97ED589E}" type="datetime1">
              <a:rPr lang="it-IT" smtClean="0"/>
              <a:t>20/06/2016</a:t>
            </a:fld>
            <a:endParaRPr lang="it-IT"/>
          </a:p>
        </p:txBody>
      </p:sp>
      <p:sp>
        <p:nvSpPr>
          <p:cNvPr id="5" name="Segnaposto piè di pagina 4"/>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6" name="Segnaposto numero diapositiva 5"/>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241397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60CC48A-D48D-4A99-A215-26BAF9B00325}" type="datetime1">
              <a:rPr lang="it-IT" smtClean="0"/>
              <a:t>20/06/2016</a:t>
            </a:fld>
            <a:endParaRPr lang="it-IT"/>
          </a:p>
        </p:txBody>
      </p:sp>
      <p:sp>
        <p:nvSpPr>
          <p:cNvPr id="5" name="Segnaposto piè di pagina 4"/>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6" name="Segnaposto numero diapositiva 5"/>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324631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506E467-8134-4B63-9AF9-50458C452F83}" type="datetime1">
              <a:rPr lang="it-IT" smtClean="0"/>
              <a:t>20/06/2016</a:t>
            </a:fld>
            <a:endParaRPr lang="it-IT"/>
          </a:p>
        </p:txBody>
      </p:sp>
      <p:sp>
        <p:nvSpPr>
          <p:cNvPr id="6" name="Segnaposto piè di pagina 5"/>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7" name="Segnaposto numero diapositiva 6"/>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340080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3A4689D-6F95-492A-94BE-D9C5EFA1FABB}" type="datetime1">
              <a:rPr lang="it-IT" smtClean="0"/>
              <a:t>20/06/2016</a:t>
            </a:fld>
            <a:endParaRPr lang="it-IT"/>
          </a:p>
        </p:txBody>
      </p:sp>
      <p:sp>
        <p:nvSpPr>
          <p:cNvPr id="8" name="Segnaposto piè di pagina 7"/>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9" name="Segnaposto numero diapositiva 8"/>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3980729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05C44FFC-A00D-46D9-A5BA-DA5367EC1173}" type="datetime1">
              <a:rPr lang="it-IT" smtClean="0"/>
              <a:t>20/06/2016</a:t>
            </a:fld>
            <a:endParaRPr lang="it-IT"/>
          </a:p>
        </p:txBody>
      </p:sp>
      <p:sp>
        <p:nvSpPr>
          <p:cNvPr id="4" name="Segnaposto piè di pagina 3"/>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5" name="Segnaposto numero diapositiva 4"/>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125025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626B9-FF6F-4885-90B5-4FA840FDE728}" type="datetime1">
              <a:rPr lang="it-IT" smtClean="0"/>
              <a:t>20/06/2016</a:t>
            </a:fld>
            <a:endParaRPr lang="it-IT"/>
          </a:p>
        </p:txBody>
      </p:sp>
      <p:sp>
        <p:nvSpPr>
          <p:cNvPr id="3" name="Segnaposto piè di pagina 2"/>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4" name="Segnaposto numero diapositiva 3"/>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95979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3DFE827-00BD-4516-B6FF-306C863D86D6}" type="datetime1">
              <a:rPr lang="it-IT" smtClean="0"/>
              <a:t>20/06/2016</a:t>
            </a:fld>
            <a:endParaRPr lang="it-IT"/>
          </a:p>
        </p:txBody>
      </p:sp>
      <p:sp>
        <p:nvSpPr>
          <p:cNvPr id="6" name="Segnaposto piè di pagina 5"/>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7" name="Segnaposto numero diapositiva 6"/>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119488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6CBAECA-53DC-4BE6-A9A0-F6ABBEDEA13B}" type="datetime1">
              <a:rPr lang="it-IT" smtClean="0"/>
              <a:t>20/06/2016</a:t>
            </a:fld>
            <a:endParaRPr lang="it-IT"/>
          </a:p>
        </p:txBody>
      </p:sp>
      <p:sp>
        <p:nvSpPr>
          <p:cNvPr id="6" name="Segnaposto piè di pagina 5"/>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
        <p:nvSpPr>
          <p:cNvPr id="7" name="Segnaposto numero diapositiva 6"/>
          <p:cNvSpPr>
            <a:spLocks noGrp="1"/>
          </p:cNvSpPr>
          <p:nvPr>
            <p:ph type="sldNum" sz="quarter" idx="12"/>
          </p:nvPr>
        </p:nvSpPr>
        <p:spPr/>
        <p:txBody>
          <a:bodyPr/>
          <a:lstStyle/>
          <a:p>
            <a:fld id="{122B6832-0B9A-4390-A406-F950FB2C3F42}" type="slidenum">
              <a:rPr lang="it-IT" smtClean="0"/>
              <a:t>‹N›</a:t>
            </a:fld>
            <a:endParaRPr lang="it-IT"/>
          </a:p>
        </p:txBody>
      </p:sp>
    </p:spTree>
    <p:extLst>
      <p:ext uri="{BB962C8B-B14F-4D97-AF65-F5344CB8AC3E}">
        <p14:creationId xmlns:p14="http://schemas.microsoft.com/office/powerpoint/2010/main" val="422292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9A12C1-3360-410F-A75D-1F7A4C4356FE}" type="datetime1">
              <a:rPr lang="it-IT" smtClean="0"/>
              <a:t>20/06/2016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CERASO ( Italy) 24 giugno - june 24th 2016 -                                                                                                                              S.M.I.L.E.: più lavoro con le lingue meno usate- More job with less used languages                                                                                                             by Raffaele Basile</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B6832-0B9A-4390-A406-F950FB2C3F42}" type="slidenum">
              <a:rPr lang="it-IT" smtClean="0"/>
              <a:t>‹N›</a:t>
            </a:fld>
            <a:endParaRPr lang="it-IT"/>
          </a:p>
        </p:txBody>
      </p:sp>
    </p:spTree>
    <p:extLst>
      <p:ext uri="{BB962C8B-B14F-4D97-AF65-F5344CB8AC3E}">
        <p14:creationId xmlns:p14="http://schemas.microsoft.com/office/powerpoint/2010/main" val="4091079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ct-now.eu/"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8000" dirty="0">
                <a:solidFill>
                  <a:schemeClr val="accent2"/>
                </a:solidFill>
              </a:rPr>
              <a:t>	</a:t>
            </a:r>
            <a:r>
              <a:rPr lang="it-IT" sz="9600" b="1" dirty="0">
                <a:solidFill>
                  <a:schemeClr val="accent2"/>
                </a:solidFill>
              </a:rPr>
              <a:t>S.M.I.L.E. E.U. </a:t>
            </a:r>
            <a:r>
              <a:rPr lang="it-IT" sz="9600" b="1" dirty="0" err="1">
                <a:solidFill>
                  <a:schemeClr val="accent2"/>
                </a:solidFill>
              </a:rPr>
              <a:t>project</a:t>
            </a:r>
            <a:r>
              <a:rPr lang="it-IT" sz="9600" b="1" dirty="0">
                <a:solidFill>
                  <a:schemeClr val="accent2"/>
                </a:solidFill>
              </a:rPr>
              <a:t> </a:t>
            </a:r>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7860" y="1502664"/>
            <a:ext cx="6096000" cy="4279900"/>
          </a:xfrm>
        </p:spPr>
      </p:pic>
      <p:sp>
        <p:nvSpPr>
          <p:cNvPr id="6" name="Segnaposto piè di pagina 5"/>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Tree>
    <p:extLst>
      <p:ext uri="{BB962C8B-B14F-4D97-AF65-F5344CB8AC3E}">
        <p14:creationId xmlns:p14="http://schemas.microsoft.com/office/powerpoint/2010/main" val="39622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0088" y="-201881"/>
            <a:ext cx="8841674" cy="4947736"/>
          </a:xfrm>
        </p:spPr>
        <p:txBody>
          <a:bodyPr>
            <a:normAutofit fontScale="90000"/>
          </a:bodyPr>
          <a:lstStyle/>
          <a:p>
            <a:pPr lvl="0">
              <a:spcBef>
                <a:spcPts val="1000"/>
              </a:spcBef>
            </a:pPr>
            <a:r>
              <a:rPr lang="it-IT" sz="3100" dirty="0">
                <a:solidFill>
                  <a:srgbClr val="C00000"/>
                </a:solidFill>
                <a:latin typeface="Calibri" panose="020F0502020204030204"/>
                <a:ea typeface="+mn-ea"/>
                <a:cs typeface="+mn-cs"/>
              </a:rPr>
              <a:t>S</a:t>
            </a:r>
            <a:r>
              <a:rPr lang="it-IT" sz="3100" dirty="0">
                <a:solidFill>
                  <a:srgbClr val="4472C4">
                    <a:lumMod val="50000"/>
                  </a:srgbClr>
                </a:solidFill>
                <a:latin typeface="Calibri" panose="020F0502020204030204"/>
                <a:ea typeface="+mn-ea"/>
                <a:cs typeface="+mn-cs"/>
              </a:rPr>
              <a:t>ocial and </a:t>
            </a:r>
            <a:r>
              <a:rPr lang="it-IT" sz="3100" dirty="0">
                <a:solidFill>
                  <a:srgbClr val="C00000"/>
                </a:solidFill>
                <a:latin typeface="Calibri" panose="020F0502020204030204"/>
                <a:ea typeface="+mn-ea"/>
                <a:cs typeface="+mn-cs"/>
              </a:rPr>
              <a:t>Ma</a:t>
            </a:r>
            <a:r>
              <a:rPr lang="it-IT" sz="3100" dirty="0">
                <a:solidFill>
                  <a:srgbClr val="4472C4">
                    <a:lumMod val="50000"/>
                  </a:srgbClr>
                </a:solidFill>
                <a:latin typeface="Calibri" panose="020F0502020204030204"/>
                <a:ea typeface="+mn-ea"/>
                <a:cs typeface="+mn-cs"/>
              </a:rPr>
              <a:t>rket </a:t>
            </a:r>
            <a:r>
              <a:rPr lang="it-IT" sz="3100" dirty="0" err="1">
                <a:solidFill>
                  <a:srgbClr val="C00000"/>
                </a:solidFill>
                <a:latin typeface="Calibri" panose="020F0502020204030204"/>
                <a:ea typeface="+mn-ea"/>
                <a:cs typeface="+mn-cs"/>
              </a:rPr>
              <a:t>I</a:t>
            </a:r>
            <a:r>
              <a:rPr lang="it-IT" sz="3100" dirty="0" err="1">
                <a:solidFill>
                  <a:srgbClr val="4472C4">
                    <a:lumMod val="50000"/>
                  </a:srgbClr>
                </a:solidFill>
                <a:latin typeface="Calibri" panose="020F0502020204030204"/>
                <a:ea typeface="+mn-ea"/>
                <a:cs typeface="+mn-cs"/>
              </a:rPr>
              <a:t>nclusion</a:t>
            </a:r>
            <a:r>
              <a:rPr lang="it-IT" sz="3100" dirty="0">
                <a:solidFill>
                  <a:srgbClr val="4472C4">
                    <a:lumMod val="50000"/>
                  </a:srgbClr>
                </a:solidFill>
                <a:latin typeface="Calibri" panose="020F0502020204030204"/>
                <a:ea typeface="+mn-ea"/>
                <a:cs typeface="+mn-cs"/>
              </a:rPr>
              <a:t> </a:t>
            </a:r>
            <a:r>
              <a:rPr lang="it-IT" sz="3100" dirty="0" err="1">
                <a:solidFill>
                  <a:srgbClr val="4472C4">
                    <a:lumMod val="50000"/>
                  </a:srgbClr>
                </a:solidFill>
                <a:latin typeface="Calibri" panose="020F0502020204030204"/>
                <a:ea typeface="+mn-ea"/>
                <a:cs typeface="+mn-cs"/>
              </a:rPr>
              <a:t>through</a:t>
            </a:r>
            <a:r>
              <a:rPr lang="it-IT" sz="3100" dirty="0">
                <a:solidFill>
                  <a:srgbClr val="4472C4">
                    <a:lumMod val="50000"/>
                  </a:srgbClr>
                </a:solidFill>
                <a:latin typeface="Calibri" panose="020F0502020204030204"/>
                <a:ea typeface="+mn-ea"/>
                <a:cs typeface="+mn-cs"/>
              </a:rPr>
              <a:t> </a:t>
            </a:r>
            <a:r>
              <a:rPr lang="it-IT" sz="3100" dirty="0">
                <a:solidFill>
                  <a:srgbClr val="C00000"/>
                </a:solidFill>
                <a:latin typeface="Calibri" panose="020F0502020204030204"/>
                <a:ea typeface="+mn-ea"/>
                <a:cs typeface="+mn-cs"/>
              </a:rPr>
              <a:t>L</a:t>
            </a:r>
            <a:r>
              <a:rPr lang="it-IT" sz="3100" dirty="0">
                <a:solidFill>
                  <a:srgbClr val="4472C4">
                    <a:lumMod val="50000"/>
                  </a:srgbClr>
                </a:solidFill>
                <a:latin typeface="Calibri" panose="020F0502020204030204"/>
                <a:ea typeface="+mn-ea"/>
                <a:cs typeface="+mn-cs"/>
              </a:rPr>
              <a:t>anguage </a:t>
            </a:r>
            <a:r>
              <a:rPr lang="it-IT" sz="3100" dirty="0" err="1">
                <a:solidFill>
                  <a:srgbClr val="C00000"/>
                </a:solidFill>
                <a:latin typeface="Calibri" panose="020F0502020204030204"/>
                <a:ea typeface="+mn-ea"/>
                <a:cs typeface="+mn-cs"/>
              </a:rPr>
              <a:t>E</a:t>
            </a:r>
            <a:r>
              <a:rPr lang="it-IT" sz="3100" dirty="0" err="1">
                <a:solidFill>
                  <a:srgbClr val="4472C4">
                    <a:lumMod val="50000"/>
                  </a:srgbClr>
                </a:solidFill>
                <a:latin typeface="Calibri" panose="020F0502020204030204"/>
                <a:ea typeface="+mn-ea"/>
                <a:cs typeface="+mn-cs"/>
              </a:rPr>
              <a:t>ducation</a:t>
            </a:r>
            <a:br>
              <a:rPr lang="it-IT" sz="3100" dirty="0">
                <a:solidFill>
                  <a:srgbClr val="4472C4">
                    <a:lumMod val="50000"/>
                  </a:srgbClr>
                </a:solidFill>
                <a:latin typeface="Calibri" panose="020F0502020204030204"/>
                <a:ea typeface="+mn-ea"/>
                <a:cs typeface="+mn-cs"/>
              </a:rPr>
            </a:br>
            <a:br>
              <a:rPr lang="it-IT" sz="3100" dirty="0">
                <a:solidFill>
                  <a:srgbClr val="4472C4">
                    <a:lumMod val="50000"/>
                  </a:srgbClr>
                </a:solidFill>
                <a:latin typeface="Calibri" panose="020F0502020204030204"/>
                <a:ea typeface="+mn-ea"/>
                <a:cs typeface="+mn-cs"/>
              </a:rPr>
            </a:br>
            <a:br>
              <a:rPr lang="it-IT" sz="2373" dirty="0">
                <a:solidFill>
                  <a:srgbClr val="4472C4">
                    <a:lumMod val="50000"/>
                  </a:srgbClr>
                </a:solidFill>
                <a:latin typeface="Calibri" panose="020F0502020204030204"/>
                <a:ea typeface="+mn-ea"/>
                <a:cs typeface="+mn-cs"/>
              </a:rPr>
            </a:br>
            <a:br>
              <a:rPr lang="it-IT" sz="2373" dirty="0">
                <a:solidFill>
                  <a:srgbClr val="4472C4">
                    <a:lumMod val="50000"/>
                  </a:srgbClr>
                </a:solidFill>
                <a:latin typeface="Calibri" panose="020F0502020204030204"/>
                <a:ea typeface="+mn-ea"/>
                <a:cs typeface="+mn-cs"/>
              </a:rPr>
            </a:br>
            <a:br>
              <a:rPr lang="it-IT" sz="2373" dirty="0">
                <a:solidFill>
                  <a:srgbClr val="4472C4">
                    <a:lumMod val="50000"/>
                  </a:srgbClr>
                </a:solidFill>
                <a:latin typeface="Calibri" panose="020F0502020204030204"/>
                <a:ea typeface="+mn-ea"/>
                <a:cs typeface="+mn-cs"/>
              </a:rPr>
            </a:br>
            <a:br>
              <a:rPr lang="it-IT" sz="2373" dirty="0">
                <a:solidFill>
                  <a:srgbClr val="4472C4">
                    <a:lumMod val="50000"/>
                  </a:srgbClr>
                </a:solidFill>
                <a:latin typeface="Calibri" panose="020F0502020204030204"/>
                <a:ea typeface="+mn-ea"/>
                <a:cs typeface="+mn-cs"/>
              </a:rPr>
            </a:br>
            <a:br>
              <a:rPr lang="it-IT" sz="2373" dirty="0">
                <a:solidFill>
                  <a:srgbClr val="4472C4">
                    <a:lumMod val="50000"/>
                  </a:srgbClr>
                </a:solidFill>
                <a:latin typeface="Calibri" panose="020F0502020204030204"/>
                <a:ea typeface="+mn-ea"/>
                <a:cs typeface="+mn-cs"/>
              </a:rPr>
            </a:br>
            <a:br>
              <a:rPr lang="it-IT" sz="2373" dirty="0">
                <a:solidFill>
                  <a:srgbClr val="4472C4">
                    <a:lumMod val="50000"/>
                  </a:srgbClr>
                </a:solidFill>
                <a:latin typeface="Calibri" panose="020F0502020204030204"/>
                <a:ea typeface="+mn-ea"/>
                <a:cs typeface="+mn-cs"/>
              </a:rPr>
            </a:br>
            <a:r>
              <a:rPr lang="it-IT" dirty="0"/>
              <a:t>http://</a:t>
            </a:r>
            <a:br>
              <a:rPr lang="it-IT" dirty="0"/>
            </a:br>
            <a:r>
              <a:rPr lang="it-IT" dirty="0"/>
              <a:t>www.smile-network.eu/ </a:t>
            </a:r>
          </a:p>
        </p:txBody>
      </p:sp>
      <p:sp>
        <p:nvSpPr>
          <p:cNvPr id="3" name="Sottotitolo 2"/>
          <p:cNvSpPr>
            <a:spLocks noGrp="1"/>
          </p:cNvSpPr>
          <p:nvPr>
            <p:ph type="subTitle" idx="1"/>
          </p:nvPr>
        </p:nvSpPr>
        <p:spPr>
          <a:xfrm>
            <a:off x="0" y="3028208"/>
            <a:ext cx="13525500" cy="3016332"/>
          </a:xfrm>
        </p:spPr>
        <p:txBody>
          <a:bodyPr>
            <a:normAutofit/>
          </a:bodyPr>
          <a:lstStyle/>
          <a:p>
            <a:endParaRPr lang="it-IT" dirty="0">
              <a:solidFill>
                <a:schemeClr val="accent5">
                  <a:lumMod val="50000"/>
                </a:schemeClr>
              </a:solidFill>
            </a:endParaRPr>
          </a:p>
          <a:p>
            <a:r>
              <a:rPr lang="it-IT" sz="9600" dirty="0"/>
              <a:t> </a:t>
            </a:r>
            <a:endParaRPr lang="it-IT" sz="8800" dirty="0">
              <a:solidFill>
                <a:srgbClr val="002060"/>
              </a:solidFill>
            </a:endParaRPr>
          </a:p>
        </p:txBody>
      </p:sp>
      <p:pic>
        <p:nvPicPr>
          <p:cNvPr id="2050" name="Picture 2" descr="http://www.geasvelacolico.it/sites/geasvelacolico.it/files/images/smi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188" y="1129558"/>
            <a:ext cx="3230088" cy="3797300"/>
          </a:xfrm>
          <a:prstGeom prst="rect">
            <a:avLst/>
          </a:prstGeom>
          <a:noFill/>
          <a:extLst>
            <a:ext uri="{909E8E84-426E-40DD-AFC4-6F175D3DCCD1}">
              <a14:hiddenFill xmlns:a14="http://schemas.microsoft.com/office/drawing/2010/main">
                <a:solidFill>
                  <a:srgbClr val="FFFFFF"/>
                </a:solidFill>
              </a14:hiddenFill>
            </a:ext>
          </a:extLst>
        </p:spPr>
      </p:pic>
      <p:pic>
        <p:nvPicPr>
          <p:cNvPr id="4" name="Immagine 3"/>
          <p:cNvPicPr>
            <a:picLocks noChangeAspect="1"/>
          </p:cNvPicPr>
          <p:nvPr/>
        </p:nvPicPr>
        <p:blipFill>
          <a:blip r:embed="rId3"/>
          <a:stretch>
            <a:fillRect/>
          </a:stretch>
        </p:blipFill>
        <p:spPr>
          <a:xfrm>
            <a:off x="6362700" y="1555668"/>
            <a:ext cx="1905000" cy="1305790"/>
          </a:xfrm>
          <a:prstGeom prst="rect">
            <a:avLst/>
          </a:prstGeom>
        </p:spPr>
      </p:pic>
      <p:sp>
        <p:nvSpPr>
          <p:cNvPr id="6" name="Segnaposto piè di pagina 5"/>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Tree>
    <p:extLst>
      <p:ext uri="{BB962C8B-B14F-4D97-AF65-F5344CB8AC3E}">
        <p14:creationId xmlns:p14="http://schemas.microsoft.com/office/powerpoint/2010/main" val="1051008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chemeClr val="accent5">
                    <a:lumMod val="50000"/>
                  </a:schemeClr>
                </a:solidFill>
              </a:rPr>
              <a:t>S.M.I.L.E.</a:t>
            </a:r>
          </a:p>
        </p:txBody>
      </p:sp>
      <p:sp>
        <p:nvSpPr>
          <p:cNvPr id="3" name="Segnaposto contenuto 2"/>
          <p:cNvSpPr>
            <a:spLocks noGrp="1"/>
          </p:cNvSpPr>
          <p:nvPr>
            <p:ph idx="1"/>
          </p:nvPr>
        </p:nvSpPr>
        <p:spPr>
          <a:xfrm>
            <a:off x="838200" y="1219200"/>
            <a:ext cx="10515600" cy="4957763"/>
          </a:xfrm>
        </p:spPr>
        <p:txBody>
          <a:bodyPr>
            <a:normAutofit fontScale="92500" lnSpcReduction="20000"/>
          </a:bodyPr>
          <a:lstStyle/>
          <a:p>
            <a:r>
              <a:rPr lang="it-IT" dirty="0"/>
              <a:t>Responsabile attività Italia/</a:t>
            </a:r>
            <a:r>
              <a:rPr lang="it-IT" dirty="0" err="1"/>
              <a:t>Italy</a:t>
            </a:r>
            <a:r>
              <a:rPr lang="it-IT" dirty="0"/>
              <a:t> </a:t>
            </a:r>
            <a:r>
              <a:rPr lang="it-IT" dirty="0" err="1"/>
              <a:t>activiies</a:t>
            </a:r>
            <a:r>
              <a:rPr lang="it-IT" dirty="0"/>
              <a:t> </a:t>
            </a:r>
            <a:r>
              <a:rPr lang="it-IT" dirty="0" err="1"/>
              <a:t>Responible</a:t>
            </a:r>
            <a:r>
              <a:rPr lang="it-IT" dirty="0"/>
              <a:t> Body:</a:t>
            </a:r>
          </a:p>
          <a:p>
            <a:endParaRPr lang="it-IT" dirty="0"/>
          </a:p>
          <a:p>
            <a:r>
              <a:rPr lang="it-IT" dirty="0"/>
              <a:t> associazione BIOCERT</a:t>
            </a:r>
          </a:p>
          <a:p>
            <a:pPr marL="0" indent="0">
              <a:buNone/>
            </a:pPr>
            <a:r>
              <a:rPr lang="it-IT" dirty="0"/>
              <a:t> www.biocert.it</a:t>
            </a:r>
          </a:p>
          <a:p>
            <a:pPr marL="0" indent="0">
              <a:buNone/>
            </a:pPr>
            <a:endParaRPr lang="it-IT" dirty="0"/>
          </a:p>
          <a:p>
            <a:pPr marL="0" indent="0">
              <a:buNone/>
            </a:pPr>
            <a:endParaRPr lang="it-IT" dirty="0"/>
          </a:p>
          <a:p>
            <a:r>
              <a:rPr lang="it-IT" dirty="0"/>
              <a:t>Programma comunitario- E.U. </a:t>
            </a:r>
            <a:r>
              <a:rPr lang="it-IT" dirty="0" err="1"/>
              <a:t>Programme</a:t>
            </a:r>
            <a:r>
              <a:rPr lang="it-IT" dirty="0"/>
              <a:t> </a:t>
            </a:r>
            <a:r>
              <a:rPr lang="it-IT" dirty="0">
                <a:solidFill>
                  <a:srgbClr val="C00000"/>
                </a:solidFill>
              </a:rPr>
              <a:t>Life Long Learning</a:t>
            </a:r>
          </a:p>
          <a:p>
            <a:r>
              <a:rPr lang="it-IT" dirty="0"/>
              <a:t>Inizio attività/ </a:t>
            </a:r>
            <a:r>
              <a:rPr lang="it-IT" dirty="0" err="1"/>
              <a:t>Starting</a:t>
            </a:r>
            <a:r>
              <a:rPr lang="it-IT" dirty="0"/>
              <a:t> of </a:t>
            </a:r>
            <a:r>
              <a:rPr lang="it-IT" dirty="0" err="1"/>
              <a:t>activities</a:t>
            </a:r>
            <a:r>
              <a:rPr lang="it-IT" dirty="0"/>
              <a:t>: </a:t>
            </a:r>
            <a:r>
              <a:rPr lang="it-IT" dirty="0">
                <a:solidFill>
                  <a:srgbClr val="C00000"/>
                </a:solidFill>
              </a:rPr>
              <a:t>febbraio 2014/</a:t>
            </a:r>
            <a:r>
              <a:rPr lang="it-IT" dirty="0" err="1">
                <a:solidFill>
                  <a:srgbClr val="C00000"/>
                </a:solidFill>
              </a:rPr>
              <a:t>february</a:t>
            </a:r>
            <a:r>
              <a:rPr lang="it-IT" dirty="0">
                <a:solidFill>
                  <a:srgbClr val="C00000"/>
                </a:solidFill>
              </a:rPr>
              <a:t> 2014</a:t>
            </a:r>
          </a:p>
          <a:p>
            <a:r>
              <a:rPr lang="it-IT" dirty="0"/>
              <a:t>Termine attività/End of </a:t>
            </a:r>
            <a:r>
              <a:rPr lang="it-IT" dirty="0" err="1"/>
              <a:t>activities</a:t>
            </a:r>
            <a:r>
              <a:rPr lang="it-IT" dirty="0"/>
              <a:t>: </a:t>
            </a:r>
            <a:r>
              <a:rPr lang="it-IT" dirty="0">
                <a:solidFill>
                  <a:srgbClr val="C00000"/>
                </a:solidFill>
              </a:rPr>
              <a:t>ottobre 2016/</a:t>
            </a:r>
            <a:r>
              <a:rPr lang="it-IT" dirty="0" err="1">
                <a:solidFill>
                  <a:srgbClr val="C00000"/>
                </a:solidFill>
              </a:rPr>
              <a:t>october</a:t>
            </a:r>
            <a:r>
              <a:rPr lang="it-IT" dirty="0">
                <a:solidFill>
                  <a:srgbClr val="C00000"/>
                </a:solidFill>
              </a:rPr>
              <a:t> 2016</a:t>
            </a:r>
          </a:p>
          <a:p>
            <a:r>
              <a:rPr lang="it-IT" dirty="0"/>
              <a:t>Nazioni partecipanti/</a:t>
            </a:r>
            <a:r>
              <a:rPr lang="it-IT" dirty="0" err="1"/>
              <a:t>Participant</a:t>
            </a:r>
            <a:r>
              <a:rPr lang="it-IT" dirty="0"/>
              <a:t> </a:t>
            </a:r>
            <a:r>
              <a:rPr lang="it-IT" dirty="0" err="1"/>
              <a:t>nations</a:t>
            </a:r>
            <a:r>
              <a:rPr lang="it-IT" dirty="0"/>
              <a:t>: </a:t>
            </a:r>
            <a:r>
              <a:rPr lang="it-IT" dirty="0">
                <a:solidFill>
                  <a:srgbClr val="C00000"/>
                </a:solidFill>
              </a:rPr>
              <a:t>15</a:t>
            </a:r>
          </a:p>
          <a:p>
            <a:r>
              <a:rPr lang="it-IT" dirty="0"/>
              <a:t>Buone pratiche individuate/ </a:t>
            </a:r>
            <a:r>
              <a:rPr lang="it-IT" dirty="0" err="1"/>
              <a:t>Good</a:t>
            </a:r>
            <a:r>
              <a:rPr lang="it-IT" dirty="0"/>
              <a:t> </a:t>
            </a:r>
            <a:r>
              <a:rPr lang="it-IT" dirty="0" err="1"/>
              <a:t>practices</a:t>
            </a:r>
            <a:r>
              <a:rPr lang="it-IT" dirty="0"/>
              <a:t> </a:t>
            </a:r>
            <a:r>
              <a:rPr lang="it-IT" dirty="0" err="1"/>
              <a:t>found</a:t>
            </a:r>
            <a:r>
              <a:rPr lang="it-IT" dirty="0"/>
              <a:t>: </a:t>
            </a:r>
            <a:r>
              <a:rPr lang="it-IT" dirty="0">
                <a:solidFill>
                  <a:srgbClr val="C00000"/>
                </a:solidFill>
              </a:rPr>
              <a:t>300</a:t>
            </a:r>
          </a:p>
          <a:p>
            <a:r>
              <a:rPr lang="it-IT" dirty="0"/>
              <a:t>Lingue delle buone pratiche/ </a:t>
            </a:r>
            <a:r>
              <a:rPr lang="it-IT" dirty="0" err="1"/>
              <a:t>Languages</a:t>
            </a:r>
            <a:r>
              <a:rPr lang="it-IT" dirty="0"/>
              <a:t> of </a:t>
            </a:r>
            <a:r>
              <a:rPr lang="it-IT" dirty="0" err="1"/>
              <a:t>good</a:t>
            </a:r>
            <a:r>
              <a:rPr lang="it-IT" dirty="0"/>
              <a:t> </a:t>
            </a:r>
            <a:r>
              <a:rPr lang="it-IT" dirty="0" err="1"/>
              <a:t>practices</a:t>
            </a:r>
            <a:r>
              <a:rPr lang="it-IT" dirty="0"/>
              <a:t> : </a:t>
            </a:r>
            <a:r>
              <a:rPr lang="it-IT" dirty="0">
                <a:solidFill>
                  <a:srgbClr val="C00000"/>
                </a:solidFill>
              </a:rPr>
              <a:t>15</a:t>
            </a:r>
          </a:p>
        </p:txBody>
      </p:sp>
      <p:pic>
        <p:nvPicPr>
          <p:cNvPr id="4" name="Immagine 3"/>
          <p:cNvPicPr>
            <a:picLocks noChangeAspect="1"/>
          </p:cNvPicPr>
          <p:nvPr/>
        </p:nvPicPr>
        <p:blipFill>
          <a:blip r:embed="rId2"/>
          <a:stretch>
            <a:fillRect/>
          </a:stretch>
        </p:blipFill>
        <p:spPr>
          <a:xfrm>
            <a:off x="4595751" y="2446317"/>
            <a:ext cx="2600696" cy="676894"/>
          </a:xfrm>
          <a:prstGeom prst="rect">
            <a:avLst/>
          </a:prstGeom>
        </p:spPr>
      </p:pic>
      <p:sp>
        <p:nvSpPr>
          <p:cNvPr id="6" name="Segnaposto piè di pagina 5"/>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Tree>
    <p:extLst>
      <p:ext uri="{BB962C8B-B14F-4D97-AF65-F5344CB8AC3E}">
        <p14:creationId xmlns:p14="http://schemas.microsoft.com/office/powerpoint/2010/main" val="2608009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C00000"/>
                </a:solidFill>
              </a:rPr>
              <a:t>S.M.I.L.E.</a:t>
            </a:r>
          </a:p>
        </p:txBody>
      </p:sp>
      <p:sp>
        <p:nvSpPr>
          <p:cNvPr id="3" name="Segnaposto contenuto 2"/>
          <p:cNvSpPr>
            <a:spLocks noGrp="1"/>
          </p:cNvSpPr>
          <p:nvPr>
            <p:ph idx="1"/>
          </p:nvPr>
        </p:nvSpPr>
        <p:spPr>
          <a:xfrm>
            <a:off x="838200" y="1557401"/>
            <a:ext cx="10515600" cy="4351338"/>
          </a:xfrm>
        </p:spPr>
        <p:txBody>
          <a:bodyPr>
            <a:normAutofit fontScale="92500" lnSpcReduction="20000"/>
          </a:bodyPr>
          <a:lstStyle/>
          <a:p>
            <a:pPr marL="0" indent="0">
              <a:buNone/>
            </a:pPr>
            <a:r>
              <a:rPr lang="it-IT" sz="5400" dirty="0">
                <a:solidFill>
                  <a:schemeClr val="accent5">
                    <a:lumMod val="50000"/>
                  </a:schemeClr>
                </a:solidFill>
              </a:rPr>
              <a:t>OBIETTIVI/AIM:</a:t>
            </a:r>
          </a:p>
          <a:p>
            <a:pPr marL="0" indent="0">
              <a:buNone/>
            </a:pPr>
            <a:endParaRPr lang="it-IT" sz="5400" dirty="0">
              <a:solidFill>
                <a:schemeClr val="accent5">
                  <a:lumMod val="50000"/>
                </a:schemeClr>
              </a:solidFill>
            </a:endParaRPr>
          </a:p>
          <a:p>
            <a:r>
              <a:rPr lang="it-IT" sz="4800" dirty="0">
                <a:solidFill>
                  <a:schemeClr val="accent2">
                    <a:lumMod val="50000"/>
                  </a:schemeClr>
                </a:solidFill>
              </a:rPr>
              <a:t>Rete/Network </a:t>
            </a:r>
            <a:r>
              <a:rPr lang="it-IT" dirty="0"/>
              <a:t>mondo istruzione, cultura, formazione, lavoro</a:t>
            </a:r>
          </a:p>
          <a:p>
            <a:endParaRPr lang="it-IT" dirty="0"/>
          </a:p>
          <a:p>
            <a:r>
              <a:rPr lang="it-IT" dirty="0"/>
              <a:t>Collocazione linguaggi minoritari in ambiente propizio per occupazione e </a:t>
            </a:r>
            <a:r>
              <a:rPr lang="it-IT" sz="3600" dirty="0">
                <a:solidFill>
                  <a:schemeClr val="accent6">
                    <a:lumMod val="50000"/>
                  </a:schemeClr>
                </a:solidFill>
              </a:rPr>
              <a:t>inclusione sociale/SOCIAL INCLUSION</a:t>
            </a:r>
          </a:p>
          <a:p>
            <a:endParaRPr lang="it-IT" sz="3600" dirty="0">
              <a:solidFill>
                <a:schemeClr val="accent6">
                  <a:lumMod val="50000"/>
                </a:schemeClr>
              </a:solidFill>
            </a:endParaRPr>
          </a:p>
          <a:p>
            <a:r>
              <a:rPr lang="it-IT" sz="4000" dirty="0">
                <a:solidFill>
                  <a:schemeClr val="accent1">
                    <a:lumMod val="75000"/>
                  </a:schemeClr>
                </a:solidFill>
              </a:rPr>
              <a:t>Creazione di Metodologie</a:t>
            </a:r>
            <a:r>
              <a:rPr lang="it-IT" dirty="0"/>
              <a:t> e strategie efficaci/ </a:t>
            </a:r>
            <a:r>
              <a:rPr lang="it-IT" dirty="0" err="1"/>
              <a:t>Creating</a:t>
            </a:r>
            <a:r>
              <a:rPr lang="it-IT" dirty="0"/>
              <a:t> </a:t>
            </a:r>
            <a:r>
              <a:rPr lang="it-IT" dirty="0" err="1"/>
              <a:t>effective</a:t>
            </a:r>
            <a:r>
              <a:rPr lang="it-IT" dirty="0"/>
              <a:t> </a:t>
            </a:r>
            <a:r>
              <a:rPr lang="it-IT" dirty="0" err="1"/>
              <a:t>methodologies</a:t>
            </a:r>
            <a:endParaRPr lang="it-IT" dirty="0"/>
          </a:p>
        </p:txBody>
      </p:sp>
      <p:sp>
        <p:nvSpPr>
          <p:cNvPr id="5" name="Segnaposto piè di pagina 4"/>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Tree>
    <p:extLst>
      <p:ext uri="{BB962C8B-B14F-4D97-AF65-F5344CB8AC3E}">
        <p14:creationId xmlns:p14="http://schemas.microsoft.com/office/powerpoint/2010/main" val="1289462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266211" y="-1212603"/>
            <a:ext cx="5039098" cy="1661993"/>
          </a:xfrm>
          <a:prstGeom prst="rect">
            <a:avLst/>
          </a:prstGeom>
        </p:spPr>
        <p:txBody>
          <a:bodyPr wrap="square">
            <a:spAutoFit/>
          </a:bodyPr>
          <a:lstStyle/>
          <a:p>
            <a:endParaRPr lang="it-IT" sz="2800" dirty="0"/>
          </a:p>
          <a:p>
            <a:endParaRPr lang="it-IT" sz="2800" dirty="0"/>
          </a:p>
          <a:p>
            <a:endParaRPr lang="it-IT" sz="2800" dirty="0"/>
          </a:p>
          <a:p>
            <a:endParaRPr lang="it-IT" dirty="0"/>
          </a:p>
        </p:txBody>
      </p:sp>
      <p:sp>
        <p:nvSpPr>
          <p:cNvPr id="4" name="Rettangolo 3"/>
          <p:cNvSpPr/>
          <p:nvPr/>
        </p:nvSpPr>
        <p:spPr>
          <a:xfrm>
            <a:off x="5547360" y="53138"/>
            <a:ext cx="5876543" cy="6124754"/>
          </a:xfrm>
          <a:prstGeom prst="rect">
            <a:avLst/>
          </a:prstGeom>
        </p:spPr>
        <p:txBody>
          <a:bodyPr wrap="square">
            <a:spAutoFit/>
          </a:bodyPr>
          <a:lstStyle/>
          <a:p>
            <a:r>
              <a:rPr lang="it-IT" sz="2800" dirty="0">
                <a:solidFill>
                  <a:schemeClr val="accent6">
                    <a:lumMod val="75000"/>
                  </a:schemeClr>
                </a:solidFill>
              </a:rPr>
              <a:t>Settori di riferimento in Italia per lingue meno parlate ( </a:t>
            </a:r>
            <a:r>
              <a:rPr lang="it-IT" sz="2800" dirty="0" err="1">
                <a:solidFill>
                  <a:schemeClr val="accent6">
                    <a:lumMod val="75000"/>
                  </a:schemeClr>
                </a:solidFill>
              </a:rPr>
              <a:t>LWUTs</a:t>
            </a:r>
            <a:r>
              <a:rPr lang="it-IT" sz="2800" dirty="0">
                <a:solidFill>
                  <a:schemeClr val="accent6">
                    <a:lumMod val="75000"/>
                  </a:schemeClr>
                </a:solidFill>
              </a:rPr>
              <a:t>)</a:t>
            </a:r>
          </a:p>
          <a:p>
            <a:r>
              <a:rPr lang="it-IT" sz="2800" dirty="0">
                <a:solidFill>
                  <a:schemeClr val="accent6">
                    <a:lumMod val="75000"/>
                  </a:schemeClr>
                </a:solidFill>
              </a:rPr>
              <a:t> </a:t>
            </a:r>
          </a:p>
          <a:p>
            <a:r>
              <a:rPr lang="it-IT" sz="2800" dirty="0">
                <a:solidFill>
                  <a:srgbClr val="FF0000"/>
                </a:solidFill>
              </a:rPr>
              <a:t>Sector of </a:t>
            </a:r>
            <a:r>
              <a:rPr lang="it-IT" sz="2800" dirty="0" err="1">
                <a:solidFill>
                  <a:srgbClr val="FF0000"/>
                </a:solidFill>
              </a:rPr>
              <a:t>reference</a:t>
            </a:r>
            <a:r>
              <a:rPr lang="it-IT" sz="2800" dirty="0">
                <a:solidFill>
                  <a:srgbClr val="FF0000"/>
                </a:solidFill>
              </a:rPr>
              <a:t> for </a:t>
            </a:r>
            <a:r>
              <a:rPr lang="it-IT" sz="2800" dirty="0" err="1">
                <a:solidFill>
                  <a:srgbClr val="FF0000"/>
                </a:solidFill>
              </a:rPr>
              <a:t>minority</a:t>
            </a:r>
            <a:r>
              <a:rPr lang="it-IT" sz="2800" dirty="0">
                <a:solidFill>
                  <a:srgbClr val="FF0000"/>
                </a:solidFill>
              </a:rPr>
              <a:t> </a:t>
            </a:r>
            <a:r>
              <a:rPr lang="it-IT" sz="2800" dirty="0" err="1">
                <a:solidFill>
                  <a:srgbClr val="FF0000"/>
                </a:solidFill>
              </a:rPr>
              <a:t>languages</a:t>
            </a:r>
            <a:r>
              <a:rPr lang="it-IT" sz="2800" dirty="0">
                <a:solidFill>
                  <a:schemeClr val="accent2"/>
                </a:solidFill>
              </a:rPr>
              <a:t>:</a:t>
            </a:r>
          </a:p>
          <a:p>
            <a:endParaRPr lang="it-IT" sz="2800" dirty="0">
              <a:solidFill>
                <a:schemeClr val="accent2"/>
              </a:solidFill>
            </a:endParaRPr>
          </a:p>
          <a:p>
            <a:r>
              <a:rPr lang="it-IT" sz="2800" dirty="0">
                <a:solidFill>
                  <a:schemeClr val="accent1">
                    <a:lumMod val="75000"/>
                  </a:schemeClr>
                </a:solidFill>
              </a:rPr>
              <a:t>TURISMO/</a:t>
            </a:r>
            <a:r>
              <a:rPr lang="it-IT" sz="2800" dirty="0">
                <a:solidFill>
                  <a:srgbClr val="FF0000"/>
                </a:solidFill>
              </a:rPr>
              <a:t>TOURISM</a:t>
            </a:r>
          </a:p>
          <a:p>
            <a:r>
              <a:rPr lang="it-IT" sz="2800" dirty="0">
                <a:solidFill>
                  <a:schemeClr val="accent1">
                    <a:lumMod val="75000"/>
                  </a:schemeClr>
                </a:solidFill>
              </a:rPr>
              <a:t>COMUNICAZIONE/</a:t>
            </a:r>
            <a:r>
              <a:rPr lang="it-IT" sz="2800" dirty="0">
                <a:solidFill>
                  <a:srgbClr val="FF0000"/>
                </a:solidFill>
              </a:rPr>
              <a:t>COMMUNICATION</a:t>
            </a:r>
          </a:p>
          <a:p>
            <a:r>
              <a:rPr lang="it-IT" sz="2800" dirty="0">
                <a:solidFill>
                  <a:schemeClr val="accent1">
                    <a:lumMod val="75000"/>
                  </a:schemeClr>
                </a:solidFill>
              </a:rPr>
              <a:t>FORMAZIONE PROFESSIONALE/</a:t>
            </a:r>
          </a:p>
          <a:p>
            <a:r>
              <a:rPr lang="it-IT" sz="2800" dirty="0">
                <a:solidFill>
                  <a:srgbClr val="FF0000"/>
                </a:solidFill>
              </a:rPr>
              <a:t>VOCATIONAL TRAINING</a:t>
            </a:r>
          </a:p>
          <a:p>
            <a:r>
              <a:rPr lang="it-IT" sz="2800" dirty="0">
                <a:solidFill>
                  <a:schemeClr val="accent1">
                    <a:lumMod val="75000"/>
                  </a:schemeClr>
                </a:solidFill>
              </a:rPr>
              <a:t>EDUCAZIONE ADULTI/</a:t>
            </a:r>
          </a:p>
          <a:p>
            <a:r>
              <a:rPr lang="it-IT" sz="2800" dirty="0">
                <a:solidFill>
                  <a:srgbClr val="FF0000"/>
                </a:solidFill>
              </a:rPr>
              <a:t>ADULT EDUCATION</a:t>
            </a:r>
          </a:p>
          <a:p>
            <a:r>
              <a:rPr lang="it-IT" sz="2800" dirty="0">
                <a:solidFill>
                  <a:schemeClr val="accent1">
                    <a:lumMod val="75000"/>
                  </a:schemeClr>
                </a:solidFill>
              </a:rPr>
              <a:t>AGRICOLTURA/</a:t>
            </a:r>
          </a:p>
          <a:p>
            <a:r>
              <a:rPr lang="it-IT" sz="2800" dirty="0">
                <a:solidFill>
                  <a:srgbClr val="FF0000"/>
                </a:solidFill>
              </a:rPr>
              <a:t>AGRICULTURE</a:t>
            </a:r>
          </a:p>
        </p:txBody>
      </p:sp>
      <p:pic>
        <p:nvPicPr>
          <p:cNvPr id="6" name="Picture 2" descr="Socialtrekking, una storia semise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336" y="792480"/>
            <a:ext cx="4620768" cy="3462528"/>
          </a:xfrm>
          <a:prstGeom prst="rect">
            <a:avLst/>
          </a:prstGeom>
          <a:noFill/>
          <a:extLst>
            <a:ext uri="{909E8E84-426E-40DD-AFC4-6F175D3DCCD1}">
              <a14:hiddenFill xmlns:a14="http://schemas.microsoft.com/office/drawing/2010/main">
                <a:solidFill>
                  <a:srgbClr val="FFFFFF"/>
                </a:solidFill>
              </a14:hiddenFill>
            </a:ext>
          </a:extLst>
        </p:spPr>
      </p:pic>
      <p:sp>
        <p:nvSpPr>
          <p:cNvPr id="7" name="Segnaposto piè di pagina 6"/>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Tree>
    <p:extLst>
      <p:ext uri="{BB962C8B-B14F-4D97-AF65-F5344CB8AC3E}">
        <p14:creationId xmlns:p14="http://schemas.microsoft.com/office/powerpoint/2010/main" val="211625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438912"/>
            <a:ext cx="4415848" cy="2011680"/>
          </a:xfrm>
        </p:spPr>
        <p:txBody>
          <a:bodyPr>
            <a:noAutofit/>
          </a:bodyPr>
          <a:lstStyle/>
          <a:p>
            <a:r>
              <a:rPr lang="it-IT" sz="2400" dirty="0">
                <a:solidFill>
                  <a:schemeClr val="accent2"/>
                </a:solidFill>
              </a:rPr>
              <a:t>Esempio di buona pratica S.M.I.L.E. </a:t>
            </a:r>
            <a:br>
              <a:rPr lang="it-IT" sz="2400" dirty="0">
                <a:solidFill>
                  <a:schemeClr val="accent2"/>
                </a:solidFill>
              </a:rPr>
            </a:br>
            <a:r>
              <a:rPr lang="it-IT" sz="2400" dirty="0" err="1">
                <a:solidFill>
                  <a:schemeClr val="accent2"/>
                </a:solidFill>
              </a:rPr>
              <a:t>Example</a:t>
            </a:r>
            <a:r>
              <a:rPr lang="it-IT" sz="2400" dirty="0">
                <a:solidFill>
                  <a:schemeClr val="accent2"/>
                </a:solidFill>
              </a:rPr>
              <a:t> of SMILE </a:t>
            </a:r>
            <a:r>
              <a:rPr lang="it-IT" sz="2400" dirty="0" err="1">
                <a:solidFill>
                  <a:schemeClr val="accent2"/>
                </a:solidFill>
              </a:rPr>
              <a:t>good</a:t>
            </a:r>
            <a:r>
              <a:rPr lang="it-IT" sz="2400" dirty="0">
                <a:solidFill>
                  <a:schemeClr val="accent2"/>
                </a:solidFill>
              </a:rPr>
              <a:t> </a:t>
            </a:r>
            <a:r>
              <a:rPr lang="it-IT" sz="2400" dirty="0" err="1">
                <a:solidFill>
                  <a:schemeClr val="accent2"/>
                </a:solidFill>
              </a:rPr>
              <a:t>practice</a:t>
            </a:r>
            <a:endParaRPr lang="it-IT" sz="2400" dirty="0">
              <a:solidFill>
                <a:schemeClr val="accent2"/>
              </a:solidFill>
            </a:endParaRPr>
          </a:p>
        </p:txBody>
      </p:sp>
      <p:sp>
        <p:nvSpPr>
          <p:cNvPr id="3" name="Segnaposto contenuto 2"/>
          <p:cNvSpPr>
            <a:spLocks noGrp="1"/>
          </p:cNvSpPr>
          <p:nvPr>
            <p:ph idx="1"/>
          </p:nvPr>
        </p:nvSpPr>
        <p:spPr>
          <a:xfrm>
            <a:off x="690787" y="2494825"/>
            <a:ext cx="5887278" cy="4348025"/>
          </a:xfrm>
        </p:spPr>
        <p:txBody>
          <a:bodyPr>
            <a:noAutofit/>
          </a:bodyPr>
          <a:lstStyle/>
          <a:p>
            <a:pPr marL="0" indent="0">
              <a:buNone/>
            </a:pPr>
            <a:r>
              <a:rPr lang="it-IT" sz="2400" dirty="0"/>
              <a:t>Area: Turismo/</a:t>
            </a:r>
            <a:r>
              <a:rPr lang="it-IT" sz="2400" dirty="0" err="1">
                <a:solidFill>
                  <a:srgbClr val="FF0000"/>
                </a:solidFill>
              </a:rPr>
              <a:t>Tourism</a:t>
            </a:r>
            <a:r>
              <a:rPr lang="it-IT" sz="2400" dirty="0">
                <a:solidFill>
                  <a:srgbClr val="FF0000"/>
                </a:solidFill>
              </a:rPr>
              <a:t> </a:t>
            </a:r>
          </a:p>
          <a:p>
            <a:pPr marL="0" indent="0">
              <a:buNone/>
            </a:pPr>
            <a:r>
              <a:rPr lang="it-IT" sz="2400" dirty="0" err="1"/>
              <a:t>Name</a:t>
            </a:r>
            <a:r>
              <a:rPr lang="it-IT" sz="2400" dirty="0"/>
              <a:t>: </a:t>
            </a:r>
            <a:r>
              <a:rPr lang="it-IT" sz="2400" dirty="0" err="1"/>
              <a:t>Occitania</a:t>
            </a:r>
            <a:r>
              <a:rPr lang="it-IT" sz="2400" dirty="0"/>
              <a:t> a </a:t>
            </a:r>
            <a:r>
              <a:rPr lang="it-IT" sz="2400" dirty="0" err="1"/>
              <a:t>pè</a:t>
            </a:r>
            <a:r>
              <a:rPr lang="it-IT" sz="2400" dirty="0"/>
              <a:t> / </a:t>
            </a:r>
            <a:r>
              <a:rPr lang="it-IT" sz="2400" dirty="0" err="1">
                <a:solidFill>
                  <a:srgbClr val="FF0000"/>
                </a:solidFill>
              </a:rPr>
              <a:t>Occitania</a:t>
            </a:r>
            <a:r>
              <a:rPr lang="it-IT" sz="2400" dirty="0">
                <a:solidFill>
                  <a:srgbClr val="FF0000"/>
                </a:solidFill>
              </a:rPr>
              <a:t> by </a:t>
            </a:r>
            <a:r>
              <a:rPr lang="it-IT" sz="2400" dirty="0" err="1">
                <a:solidFill>
                  <a:srgbClr val="FF0000"/>
                </a:solidFill>
              </a:rPr>
              <a:t>walking</a:t>
            </a:r>
            <a:endParaRPr lang="it-IT" sz="2400" dirty="0">
              <a:solidFill>
                <a:srgbClr val="FF0000"/>
              </a:solidFill>
            </a:endParaRPr>
          </a:p>
          <a:p>
            <a:pPr marL="0" indent="0">
              <a:buNone/>
            </a:pPr>
            <a:r>
              <a:rPr lang="it-IT" sz="2400" dirty="0" err="1"/>
              <a:t>Occitania</a:t>
            </a:r>
            <a:r>
              <a:rPr lang="it-IT" sz="2400" dirty="0"/>
              <a:t>: comune cultura e lingua, ma senza entità politica</a:t>
            </a:r>
          </a:p>
          <a:p>
            <a:pPr marL="0" indent="0">
              <a:buNone/>
            </a:pPr>
            <a:r>
              <a:rPr lang="it-IT" sz="2400" dirty="0" err="1">
                <a:solidFill>
                  <a:srgbClr val="FF0000"/>
                </a:solidFill>
              </a:rPr>
              <a:t>Occitania</a:t>
            </a:r>
            <a:r>
              <a:rPr lang="it-IT" sz="2400" dirty="0">
                <a:solidFill>
                  <a:srgbClr val="FF0000"/>
                </a:solidFill>
              </a:rPr>
              <a:t>: </a:t>
            </a:r>
            <a:r>
              <a:rPr lang="it-IT" sz="2400" dirty="0" err="1">
                <a:solidFill>
                  <a:srgbClr val="FF0000"/>
                </a:solidFill>
              </a:rPr>
              <a:t>not</a:t>
            </a:r>
            <a:r>
              <a:rPr lang="it-IT" sz="2400" dirty="0">
                <a:solidFill>
                  <a:srgbClr val="FF0000"/>
                </a:solidFill>
              </a:rPr>
              <a:t> a State, </a:t>
            </a:r>
            <a:r>
              <a:rPr lang="it-IT" sz="2400" dirty="0" err="1">
                <a:solidFill>
                  <a:srgbClr val="FF0000"/>
                </a:solidFill>
              </a:rPr>
              <a:t>but</a:t>
            </a:r>
            <a:r>
              <a:rPr lang="it-IT" sz="2400" dirty="0">
                <a:solidFill>
                  <a:srgbClr val="FF0000"/>
                </a:solidFill>
              </a:rPr>
              <a:t> a cultural </a:t>
            </a:r>
            <a:r>
              <a:rPr lang="it-IT" sz="2400" dirty="0" err="1">
                <a:solidFill>
                  <a:srgbClr val="FF0000"/>
                </a:solidFill>
              </a:rPr>
              <a:t>entity</a:t>
            </a:r>
            <a:endParaRPr lang="it-IT" sz="2400" dirty="0">
              <a:solidFill>
                <a:srgbClr val="FF0000"/>
              </a:solidFill>
            </a:endParaRPr>
          </a:p>
          <a:p>
            <a:pPr marL="0" indent="0">
              <a:buNone/>
            </a:pPr>
            <a:r>
              <a:rPr lang="it-IT" sz="2400" dirty="0"/>
              <a:t>Viaggi a piedi venendo a contatto con cultura occitana, interagendo con popolazione</a:t>
            </a:r>
          </a:p>
          <a:p>
            <a:pPr marL="0" indent="0">
              <a:buNone/>
            </a:pPr>
            <a:r>
              <a:rPr lang="it-IT" sz="2400" dirty="0" err="1">
                <a:solidFill>
                  <a:srgbClr val="FF0000"/>
                </a:solidFill>
              </a:rPr>
              <a:t>Touristic</a:t>
            </a:r>
            <a:r>
              <a:rPr lang="it-IT" sz="2400" dirty="0">
                <a:solidFill>
                  <a:srgbClr val="FF0000"/>
                </a:solidFill>
              </a:rPr>
              <a:t> </a:t>
            </a:r>
            <a:r>
              <a:rPr lang="it-IT" sz="2400" dirty="0" err="1">
                <a:solidFill>
                  <a:srgbClr val="FF0000"/>
                </a:solidFill>
              </a:rPr>
              <a:t>travels</a:t>
            </a:r>
            <a:r>
              <a:rPr lang="it-IT" sz="2400" dirty="0">
                <a:solidFill>
                  <a:srgbClr val="FF0000"/>
                </a:solidFill>
              </a:rPr>
              <a:t> by </a:t>
            </a:r>
            <a:r>
              <a:rPr lang="it-IT" sz="2400" dirty="0" err="1">
                <a:solidFill>
                  <a:srgbClr val="FF0000"/>
                </a:solidFill>
              </a:rPr>
              <a:t>foot</a:t>
            </a:r>
            <a:r>
              <a:rPr lang="it-IT" sz="2400" dirty="0">
                <a:solidFill>
                  <a:srgbClr val="FF0000"/>
                </a:solidFill>
              </a:rPr>
              <a:t>, </a:t>
            </a:r>
            <a:r>
              <a:rPr lang="it-IT" sz="2400" dirty="0" err="1">
                <a:solidFill>
                  <a:srgbClr val="FF0000"/>
                </a:solidFill>
              </a:rPr>
              <a:t>interacting</a:t>
            </a:r>
            <a:r>
              <a:rPr lang="it-IT" sz="2400" dirty="0">
                <a:solidFill>
                  <a:srgbClr val="FF0000"/>
                </a:solidFill>
              </a:rPr>
              <a:t> with </a:t>
            </a:r>
            <a:r>
              <a:rPr lang="it-IT" sz="2400" dirty="0" err="1">
                <a:solidFill>
                  <a:srgbClr val="FF0000"/>
                </a:solidFill>
              </a:rPr>
              <a:t>occitan</a:t>
            </a:r>
            <a:r>
              <a:rPr lang="it-IT" sz="2400" dirty="0">
                <a:solidFill>
                  <a:srgbClr val="FF0000"/>
                </a:solidFill>
              </a:rPr>
              <a:t> </a:t>
            </a:r>
            <a:r>
              <a:rPr lang="it-IT" sz="2400" dirty="0" err="1">
                <a:solidFill>
                  <a:srgbClr val="FF0000"/>
                </a:solidFill>
              </a:rPr>
              <a:t>people</a:t>
            </a:r>
            <a:r>
              <a:rPr lang="it-IT" sz="2400" dirty="0">
                <a:solidFill>
                  <a:srgbClr val="FF0000"/>
                </a:solidFill>
              </a:rPr>
              <a:t> </a:t>
            </a:r>
            <a:r>
              <a:rPr lang="it-IT" sz="2400" dirty="0" err="1">
                <a:solidFill>
                  <a:srgbClr val="FF0000"/>
                </a:solidFill>
              </a:rPr>
              <a:t>tradition</a:t>
            </a:r>
            <a:r>
              <a:rPr lang="it-IT" sz="2400" dirty="0">
                <a:solidFill>
                  <a:srgbClr val="FF0000"/>
                </a:solidFill>
              </a:rPr>
              <a:t> and </a:t>
            </a:r>
            <a:r>
              <a:rPr lang="it-IT" sz="2400" dirty="0" err="1">
                <a:solidFill>
                  <a:srgbClr val="FF0000"/>
                </a:solidFill>
              </a:rPr>
              <a:t>customs</a:t>
            </a:r>
            <a:endParaRPr lang="it-IT" sz="2400" dirty="0">
              <a:solidFill>
                <a:srgbClr val="FF0000"/>
              </a:solidFill>
            </a:endParaRPr>
          </a:p>
        </p:txBody>
      </p:sp>
      <p:pic>
        <p:nvPicPr>
          <p:cNvPr id="4" name="Immagine 3"/>
          <p:cNvPicPr>
            <a:picLocks noChangeAspect="1"/>
          </p:cNvPicPr>
          <p:nvPr/>
        </p:nvPicPr>
        <p:blipFill>
          <a:blip r:embed="rId2"/>
          <a:stretch>
            <a:fillRect/>
          </a:stretch>
        </p:blipFill>
        <p:spPr>
          <a:xfrm>
            <a:off x="5743946" y="219075"/>
            <a:ext cx="5905500" cy="2762250"/>
          </a:xfrm>
          <a:prstGeom prst="rect">
            <a:avLst/>
          </a:prstGeom>
        </p:spPr>
      </p:pic>
      <p:pic>
        <p:nvPicPr>
          <p:cNvPr id="5" name="Picture 2" descr="Il socialtrekking muove i suoi passi a sud dell'Alba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3014" y="2993517"/>
            <a:ext cx="5039098" cy="3121152"/>
          </a:xfrm>
          <a:prstGeom prst="rect">
            <a:avLst/>
          </a:prstGeom>
          <a:noFill/>
          <a:extLst>
            <a:ext uri="{909E8E84-426E-40DD-AFC4-6F175D3DCCD1}">
              <a14:hiddenFill xmlns:a14="http://schemas.microsoft.com/office/drawing/2010/main">
                <a:solidFill>
                  <a:srgbClr val="FFFFFF"/>
                </a:solidFill>
              </a14:hiddenFill>
            </a:ext>
          </a:extLst>
        </p:spPr>
      </p:pic>
      <p:sp>
        <p:nvSpPr>
          <p:cNvPr id="7" name="Segnaposto piè di pagina 6"/>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Tree>
    <p:extLst>
      <p:ext uri="{BB962C8B-B14F-4D97-AF65-F5344CB8AC3E}">
        <p14:creationId xmlns:p14="http://schemas.microsoft.com/office/powerpoint/2010/main" val="2696869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8"/>
          <p:cNvPicPr>
            <a:picLocks noChangeAspect="1"/>
          </p:cNvPicPr>
          <p:nvPr/>
        </p:nvPicPr>
        <p:blipFill rotWithShape="1">
          <a:blip r:embed="rId2"/>
          <a:srcRect l="15366" r="17040"/>
          <a:stretch/>
        </p:blipFill>
        <p:spPr>
          <a:xfrm>
            <a:off x="20" y="10"/>
            <a:ext cx="4635571" cy="6857990"/>
          </a:xfrm>
          <a:prstGeom prst="rect">
            <a:avLst/>
          </a:prstGeom>
          <a:effectLst/>
        </p:spPr>
      </p:pic>
      <p:cxnSp>
        <p:nvCxnSpPr>
          <p:cNvPr id="10" name="Straight Connector 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965431" y="195072"/>
            <a:ext cx="6586490" cy="1720356"/>
          </a:xfrm>
        </p:spPr>
        <p:txBody>
          <a:bodyPr anchor="b">
            <a:normAutofit/>
          </a:bodyPr>
          <a:lstStyle/>
          <a:p>
            <a:r>
              <a:rPr lang="it-IT" sz="2000" dirty="0" err="1">
                <a:solidFill>
                  <a:srgbClr val="C00000"/>
                </a:solidFill>
              </a:rPr>
              <a:t>Good</a:t>
            </a:r>
            <a:r>
              <a:rPr lang="it-IT" sz="2000" dirty="0">
                <a:solidFill>
                  <a:srgbClr val="C00000"/>
                </a:solidFill>
              </a:rPr>
              <a:t> </a:t>
            </a:r>
            <a:r>
              <a:rPr lang="it-IT" sz="2000" dirty="0" err="1">
                <a:solidFill>
                  <a:srgbClr val="C00000"/>
                </a:solidFill>
              </a:rPr>
              <a:t>practices</a:t>
            </a:r>
            <a:r>
              <a:rPr lang="it-IT" sz="2000" dirty="0">
                <a:solidFill>
                  <a:srgbClr val="C00000"/>
                </a:solidFill>
              </a:rPr>
              <a:t> </a:t>
            </a:r>
            <a:br>
              <a:rPr lang="it-IT" sz="2000" dirty="0"/>
            </a:br>
            <a:r>
              <a:rPr lang="it-IT" sz="2000" dirty="0"/>
              <a:t>Buone pratiche </a:t>
            </a:r>
            <a:br>
              <a:rPr lang="it-IT" sz="2000" dirty="0"/>
            </a:br>
            <a:r>
              <a:rPr lang="it-IT" sz="2000" dirty="0">
                <a:solidFill>
                  <a:schemeClr val="accent2"/>
                </a:solidFill>
              </a:rPr>
              <a:t>S.M.I.L.E.</a:t>
            </a:r>
          </a:p>
        </p:txBody>
      </p:sp>
      <p:sp>
        <p:nvSpPr>
          <p:cNvPr id="8" name="Content Placeholder 7"/>
          <p:cNvSpPr>
            <a:spLocks noGrp="1"/>
          </p:cNvSpPr>
          <p:nvPr>
            <p:ph idx="1"/>
          </p:nvPr>
        </p:nvSpPr>
        <p:spPr>
          <a:xfrm>
            <a:off x="4965431" y="2218944"/>
            <a:ext cx="6586489" cy="4004876"/>
          </a:xfrm>
        </p:spPr>
        <p:txBody>
          <a:bodyPr>
            <a:normAutofit fontScale="55000" lnSpcReduction="20000"/>
          </a:bodyPr>
          <a:lstStyle/>
          <a:p>
            <a:r>
              <a:rPr lang="it-IT" sz="2900" dirty="0"/>
              <a:t>Il progetto </a:t>
            </a:r>
            <a:r>
              <a:rPr lang="it-IT" sz="2900" i="1" dirty="0"/>
              <a:t>ACT - </a:t>
            </a:r>
            <a:r>
              <a:rPr lang="it-IT" sz="2900" i="1" dirty="0" err="1"/>
              <a:t>Agricultural</a:t>
            </a:r>
            <a:r>
              <a:rPr lang="it-IT" sz="2900" i="1" dirty="0"/>
              <a:t> </a:t>
            </a:r>
            <a:r>
              <a:rPr lang="it-IT" sz="2900" i="1" dirty="0" err="1"/>
              <a:t>Alliance</a:t>
            </a:r>
            <a:r>
              <a:rPr lang="it-IT" sz="2900" i="1" dirty="0"/>
              <a:t> for </a:t>
            </a:r>
            <a:r>
              <a:rPr lang="it-IT" sz="2900" i="1" dirty="0" err="1"/>
              <a:t>Competence</a:t>
            </a:r>
            <a:r>
              <a:rPr lang="it-IT" sz="2900" i="1" dirty="0"/>
              <a:t> and </a:t>
            </a:r>
            <a:r>
              <a:rPr lang="it-IT" sz="2900" i="1" dirty="0" err="1"/>
              <a:t>Skills</a:t>
            </a:r>
            <a:r>
              <a:rPr lang="it-IT" sz="2900" i="1" dirty="0"/>
              <a:t> </a:t>
            </a:r>
            <a:r>
              <a:rPr lang="it-IT" sz="2900" i="1" dirty="0" err="1"/>
              <a:t>based</a:t>
            </a:r>
            <a:r>
              <a:rPr lang="it-IT" sz="2900" i="1" dirty="0"/>
              <a:t> Training</a:t>
            </a:r>
            <a:r>
              <a:rPr lang="it-IT" sz="2900" dirty="0"/>
              <a:t> (Alleanza Agricola per la formazione basata su competenze e abilità) contribuisce a ridurre il divario tra i nuovi posti di lavoro e le competenze esistenti. Si riferisce al mercato del lavoro con particolare attenzione al settore agricolo e mira a migliorare la progettazione del piano di studi agricolo, la fornitura di servizi innovativi di istruzione e formazione professionale e l'ampia diffusione in tutta Europa. ACT prevede di aumentare il numero dei dipendenti non qualificati e mira a fornire strumenti innovativi e corsi di formazione </a:t>
            </a:r>
            <a:r>
              <a:rPr lang="it-IT" sz="2900" dirty="0" err="1"/>
              <a:t>modularizzati</a:t>
            </a:r>
            <a:r>
              <a:rPr lang="it-IT" sz="2900" dirty="0"/>
              <a:t>.</a:t>
            </a:r>
          </a:p>
          <a:p>
            <a:r>
              <a:rPr lang="it-IT" sz="2900" u="sng" dirty="0">
                <a:hlinkClick r:id="rId3"/>
              </a:rPr>
              <a:t>http://www.act-now.eu/</a:t>
            </a:r>
            <a:endParaRPr lang="it-IT" sz="2900" u="sng" dirty="0"/>
          </a:p>
          <a:p>
            <a:r>
              <a:rPr lang="pt-PT" sz="2900" dirty="0">
                <a:solidFill>
                  <a:srgbClr val="FF0000"/>
                </a:solidFill>
              </a:rPr>
              <a:t>Agricultural Alliance for Competence and Skills based Training – ACT</a:t>
            </a:r>
            <a:r>
              <a:rPr lang="en-US" sz="2900" dirty="0">
                <a:solidFill>
                  <a:srgbClr val="FF0000"/>
                </a:solidFill>
              </a:rPr>
              <a:t> project </a:t>
            </a:r>
            <a:r>
              <a:rPr lang="pt-PT" sz="2900" dirty="0">
                <a:solidFill>
                  <a:srgbClr val="FF0000"/>
                </a:solidFill>
              </a:rPr>
              <a:t>contribute</a:t>
            </a:r>
            <a:r>
              <a:rPr lang="en-US" sz="2900" dirty="0">
                <a:solidFill>
                  <a:srgbClr val="FF0000"/>
                </a:solidFill>
              </a:rPr>
              <a:t>s</a:t>
            </a:r>
            <a:r>
              <a:rPr lang="pt-PT" sz="2900" dirty="0">
                <a:solidFill>
                  <a:srgbClr val="FF0000"/>
                </a:solidFill>
              </a:rPr>
              <a:t> to reduce the mismatch between new jobs and existing skills</a:t>
            </a:r>
            <a:r>
              <a:rPr lang="en-US" sz="2900" dirty="0">
                <a:solidFill>
                  <a:srgbClr val="FF0000"/>
                </a:solidFill>
              </a:rPr>
              <a:t>. It refers to </a:t>
            </a:r>
            <a:r>
              <a:rPr lang="en-US" sz="2900" dirty="0" err="1">
                <a:solidFill>
                  <a:srgbClr val="FF0000"/>
                </a:solidFill>
              </a:rPr>
              <a:t>labour</a:t>
            </a:r>
            <a:r>
              <a:rPr lang="en-US" sz="2900" dirty="0">
                <a:solidFill>
                  <a:srgbClr val="FF0000"/>
                </a:solidFill>
              </a:rPr>
              <a:t> markets with focus on </a:t>
            </a:r>
            <a:r>
              <a:rPr lang="pt-PT" sz="2900" dirty="0">
                <a:solidFill>
                  <a:srgbClr val="FF0000"/>
                </a:solidFill>
              </a:rPr>
              <a:t>the agricultural sector and </a:t>
            </a:r>
            <a:r>
              <a:rPr lang="en-US" sz="2900" dirty="0">
                <a:solidFill>
                  <a:srgbClr val="FF0000"/>
                </a:solidFill>
              </a:rPr>
              <a:t>aims </a:t>
            </a:r>
            <a:r>
              <a:rPr lang="pt-PT" sz="2900" dirty="0">
                <a:solidFill>
                  <a:srgbClr val="FF0000"/>
                </a:solidFill>
              </a:rPr>
              <a:t>to improve the agricultural curriculum design and delivery by innovative vocational education and training services and broad dissemination throughout Europe. ACT expects to increase the number of upskilled employees and aims at providing innovative instruments and modulised trainings. </a:t>
            </a:r>
            <a:endParaRPr lang="it-IT" sz="2900" dirty="0">
              <a:solidFill>
                <a:srgbClr val="FF0000"/>
              </a:solidFill>
            </a:endParaRPr>
          </a:p>
          <a:p>
            <a:r>
              <a:rPr lang="en-US" sz="2900" u="sng" dirty="0">
                <a:hlinkClick r:id="rId3"/>
              </a:rPr>
              <a:t>http://www.act-now.eu/</a:t>
            </a:r>
            <a:endParaRPr lang="it-IT" sz="2900" u="sng" dirty="0"/>
          </a:p>
          <a:p>
            <a:endParaRPr lang="en-US" sz="2000" dirty="0"/>
          </a:p>
        </p:txBody>
      </p:sp>
      <p:sp>
        <p:nvSpPr>
          <p:cNvPr id="5" name="Segnaposto piè di pagina 4"/>
          <p:cNvSpPr>
            <a:spLocks noGrp="1"/>
          </p:cNvSpPr>
          <p:nvPr>
            <p:ph type="ftr" sz="quarter" idx="11"/>
          </p:nvPr>
        </p:nvSpPr>
        <p:spPr/>
        <p:txBody>
          <a:bodyPr/>
          <a:lstStyle/>
          <a:p>
            <a:r>
              <a:rPr lang="it-IT"/>
              <a:t>CERASO ( Italy) 24 giugno - june 24th 2016 -                                                                                                                              S.M.I.L.E.: più lavoro con le lingue meno usate- More job with less used languages                                                                                                             by Raffaele Basile</a:t>
            </a:r>
          </a:p>
        </p:txBody>
      </p:sp>
    </p:spTree>
    <p:extLst>
      <p:ext uri="{BB962C8B-B14F-4D97-AF65-F5344CB8AC3E}">
        <p14:creationId xmlns:p14="http://schemas.microsoft.com/office/powerpoint/2010/main" val="321109613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600</Words>
  <Application>Microsoft Office PowerPoint</Application>
  <PresentationFormat>Widescreen</PresentationFormat>
  <Paragraphs>58</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Calibri Light</vt:lpstr>
      <vt:lpstr>Tema di Office</vt:lpstr>
      <vt:lpstr> S.M.I.L.E. E.U. project </vt:lpstr>
      <vt:lpstr>Social and Market Inclusion through Language Education        http:// www.smile-network.eu/ </vt:lpstr>
      <vt:lpstr>S.M.I.L.E.</vt:lpstr>
      <vt:lpstr>S.M.I.L.E.</vt:lpstr>
      <vt:lpstr>Presentazione standard di PowerPoint</vt:lpstr>
      <vt:lpstr>Esempio di buona pratica S.M.I.L.E.  Example of SMILE good practice</vt:lpstr>
      <vt:lpstr>Good practices  Buone pratiche  S.M.I.L.E.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http://www.smile-network.eu/</dc:title>
  <dc:creator>raffaele basile</dc:creator>
  <cp:lastModifiedBy>raffaele basile</cp:lastModifiedBy>
  <cp:revision>36</cp:revision>
  <dcterms:created xsi:type="dcterms:W3CDTF">2015-09-01T14:54:03Z</dcterms:created>
  <dcterms:modified xsi:type="dcterms:W3CDTF">2016-06-20T20:01:50Z</dcterms:modified>
</cp:coreProperties>
</file>